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Montserrat SemiBold"/>
      <p:regular r:id="rId20"/>
      <p:bold r:id="rId21"/>
      <p:italic r:id="rId22"/>
      <p:boldItalic r:id="rId23"/>
    </p:embeddedFont>
    <p:embeddedFont>
      <p:font typeface="Montserrat Black"/>
      <p:bold r:id="rId24"/>
      <p:boldItalic r:id="rId25"/>
    </p:embeddedFont>
    <p:embeddedFont>
      <p:font typeface="Montserrat"/>
      <p:regular r:id="rId26"/>
      <p:bold r:id="rId27"/>
      <p:italic r:id="rId28"/>
      <p:boldItalic r:id="rId29"/>
    </p:embeddedFont>
    <p:embeddedFont>
      <p:font typeface="Montserrat Medium"/>
      <p:regular r:id="rId30"/>
      <p:bold r:id="rId31"/>
      <p:italic r:id="rId32"/>
      <p:boldItalic r:id="rId33"/>
    </p:embeddedFont>
    <p:embeddedFont>
      <p:font typeface="Montserrat ExtraBold"/>
      <p:bold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SemiBold-regular.fntdata"/><Relationship Id="rId22" Type="http://schemas.openxmlformats.org/officeDocument/2006/relationships/font" Target="fonts/MontserratSemiBold-italic.fntdata"/><Relationship Id="rId21" Type="http://schemas.openxmlformats.org/officeDocument/2006/relationships/font" Target="fonts/MontserratSemiBold-bold.fntdata"/><Relationship Id="rId24" Type="http://schemas.openxmlformats.org/officeDocument/2006/relationships/font" Target="fonts/MontserratBlack-bold.fntdata"/><Relationship Id="rId23" Type="http://schemas.openxmlformats.org/officeDocument/2006/relationships/font" Target="fonts/MontserratSemiBold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regular.fntdata"/><Relationship Id="rId25" Type="http://schemas.openxmlformats.org/officeDocument/2006/relationships/font" Target="fonts/MontserratBlack-boldItalic.fntdata"/><Relationship Id="rId28" Type="http://schemas.openxmlformats.org/officeDocument/2006/relationships/font" Target="fonts/Montserrat-italic.fntdata"/><Relationship Id="rId27" Type="http://schemas.openxmlformats.org/officeDocument/2006/relationships/font" Target="fonts/Montserrat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Medium-bold.fntdata"/><Relationship Id="rId30" Type="http://schemas.openxmlformats.org/officeDocument/2006/relationships/font" Target="fonts/MontserratMedium-regular.fntdata"/><Relationship Id="rId11" Type="http://schemas.openxmlformats.org/officeDocument/2006/relationships/slide" Target="slides/slide6.xml"/><Relationship Id="rId33" Type="http://schemas.openxmlformats.org/officeDocument/2006/relationships/font" Target="fonts/MontserratMedium-boldItalic.fntdata"/><Relationship Id="rId10" Type="http://schemas.openxmlformats.org/officeDocument/2006/relationships/slide" Target="slides/slide5.xml"/><Relationship Id="rId32" Type="http://schemas.openxmlformats.org/officeDocument/2006/relationships/font" Target="fonts/MontserratMedium-italic.fntdata"/><Relationship Id="rId13" Type="http://schemas.openxmlformats.org/officeDocument/2006/relationships/slide" Target="slides/slide8.xml"/><Relationship Id="rId35" Type="http://schemas.openxmlformats.org/officeDocument/2006/relationships/font" Target="fonts/MontserratExtraBold-boldItalic.fntdata"/><Relationship Id="rId12" Type="http://schemas.openxmlformats.org/officeDocument/2006/relationships/slide" Target="slides/slide7.xml"/><Relationship Id="rId34" Type="http://schemas.openxmlformats.org/officeDocument/2006/relationships/font" Target="fonts/MontserratExtraBold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aider.chat/2025/05/08/qwen3.html" TargetMode="Externa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g13ea96bc7b6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" name="Google Shape;49;g13ea96bc7b6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6fd199c336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36fd199c336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Note these accuracy scores are percentage-based where the full-sized 16 bit model is considered 100%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On Apple, MLX score is normally be expected to match/exceed AWQ - but DWQ is easy to make an increasing accuracy a lot without a speed penalty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It does not mean that the unquantized model scored 100% on the benchmark - just a way of showing the combined Aider and Livebench results on a common axis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6fd199c336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6fd199c336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Previous slides showed us accuracy, lets talk about speeds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Difference between serving one person or request at a time and being able to serve concurrent users/tasks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Note that we don’t have MLX on this slide because MLX currently does not support concurrent users/tasks so for speed we are setting aside Apple hardware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This graphic shows calculated ratio compared to FP16 as “1x” speed with the other quant formats showing the amount of speedup in comparison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6fd199c336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36fd199c336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AWQ-4bit really is a sweet spot right now if you have the hardware for it (e.g. it will not run on Apple)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Exl3 is great technology for the accuracy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GGUF is doing really well for ease of use, cross-platform flexibility, good accuracy, and decent performance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NVFP4 shows promise in the concurrency space - but probably needs a more optimization at the software level to really shine (and requires Blackwell or newer hardware)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6fd199c336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36fd199c336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36fd199c336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36fd199c336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13ea96bc7b6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13ea96bc7b6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6fd199c336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6fd199c336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https://purplemaia.org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Oahu-based, NH-led, tech education nonprofit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We are on a mission to educate and empower the next generation of culturally grounded, community serving technology makers and problem solvers.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Various partnerships and initiatives involved in making software, training students and </a:t>
            </a:r>
            <a:r>
              <a:rPr lang="en"/>
              <a:t>apprentices, and creating/using AI tools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6fd199c336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6fd199c336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Today we’ll be talking about quantization options, but really it is in the context of open-weights models that you can run somewhere in the cloud or on your own hardware (you don’t know wha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Deepseek (crazy to think it just launched in Jan 2025)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Alibaba’s Qwen models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Mistral out of France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Meta’s Llama models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OpenAI’s OSS models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t/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I got into open-source LLMs around the release of LMSys’s Vicuna finetune of Llama 14b in Mar/Apr 2023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Today weʻre talking about Qwen3-32B, a release from earlier this year that is well supported across a bunch of hardware/software now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It is also a hybrid-reasoning model and is a pretty good model that you could run at home on a gaming PC if you wanted to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6fd199c336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6fd199c336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Quantization is essentially lossy compression of the LLM - trade some precision/accuracy to gain speed and lower memory use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Lower memory use means you can do more with less hardware (whether that is bigger models, more concurrent users/tasks, or both)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The memory size numbers Iʻve got on the screen are specific examples for a model with 32B parameters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6fd199c336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6fd199c336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How big of a difference are we talking about?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Rule of thumb is that a model in 8bit takes up the number of gigs as it has billions of params - 32B means 8bit is 32gigs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It is important to know what size model you are working with because ideally you want to fit the model completely in fast memory (whether that is vram or unified ram)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6fd199c336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6fd199c336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I wanted to do this experiment particularly because of some new format options that people are buzzing about this year: NVFP4, MXFP4, and DWQ-MLX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I use LiveBench as a reference to understand how models perform across a variety of capabilities and you can run an older version of the tool yourself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Aider Polyglot is a pretty difficult coding benchmark that has emerged as a good way to measure not only coding but instruction following and applying changes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I tested on a single Nvidia GPU for most of the runs, and a single Mac Studio for the Apple-only measurements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I did run a few comparisons between quant formats using a smaller model (Qwen3-8B) when I had to because the benchmarking on Apple could be very slow at times for the 32B model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6fd199c336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36fd199c336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Talk about why I got into understanding configuration and settings for open-source models back in 2024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600">
                <a:solidFill>
                  <a:srgbClr val="444444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Various providers serve the same model differently, get different results on the same benchmark (also see </a:t>
            </a:r>
            <a:r>
              <a:rPr lang="en" sz="1600" u="sng">
                <a:solidFill>
                  <a:srgbClr val="1F2157"/>
                </a:solidFill>
                <a:latin typeface="Montserrat SemiBold"/>
                <a:ea typeface="Montserrat SemiBold"/>
                <a:cs typeface="Montserrat SemiBold"/>
                <a:sym typeface="Montserrat SemiBold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Qwen3 update May 2025</a:t>
            </a:r>
            <a:r>
              <a:rPr lang="en" sz="1600">
                <a:solidFill>
                  <a:srgbClr val="444444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)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6fd199c336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6fd199c336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600">
                <a:solidFill>
                  <a:srgbClr val="444444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Lower quants of bigger models can perform better than bigger quants of small models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2" y="1049375"/>
            <a:ext cx="63810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31389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" name="Google Shape;13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681100" y="-1655199"/>
            <a:ext cx="6872651" cy="6872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5" name="Google Shape;45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Font typeface="Montserrat ExtraBold"/>
              <a:buChar char="●"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indent="-330200" lvl="1" marL="914400" algn="ctr">
              <a:spcBef>
                <a:spcPts val="0"/>
              </a:spcBef>
              <a:spcAft>
                <a:spcPts val="0"/>
              </a:spcAft>
              <a:buSzPts val="1600"/>
              <a:buFont typeface="Montserrat SemiBold"/>
              <a:buChar char="○"/>
              <a:defRPr sz="16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indent="-323850" lvl="2" marL="1371600" algn="ctr">
              <a:spcBef>
                <a:spcPts val="0"/>
              </a:spcBef>
              <a:spcAft>
                <a:spcPts val="0"/>
              </a:spcAft>
              <a:buSzPts val="1500"/>
              <a:buFont typeface="Montserrat Medium"/>
              <a:buChar char="■"/>
              <a:defRPr sz="1500"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6" name="Google Shape;4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Montserrat ExtraBold"/>
              <a:buChar char="●"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Font typeface="Montserrat SemiBold"/>
              <a:buChar char="○"/>
              <a:defRPr sz="16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Font typeface="Montserrat Medium"/>
              <a:buChar char="■"/>
              <a:defRPr sz="1500"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20" name="Google Shape;20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37300" y="174100"/>
            <a:ext cx="978375" cy="97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23" name="Google Shape;23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33300" y="3984075"/>
            <a:ext cx="978375" cy="97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/>
          <p:nvPr>
            <p:ph type="title"/>
          </p:nvPr>
        </p:nvSpPr>
        <p:spPr>
          <a:xfrm>
            <a:off x="4915050" y="527750"/>
            <a:ext cx="33516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" name="Google Shape;26;p6"/>
          <p:cNvSpPr txBox="1"/>
          <p:nvPr>
            <p:ph idx="1" type="body"/>
          </p:nvPr>
        </p:nvSpPr>
        <p:spPr>
          <a:xfrm>
            <a:off x="4915050" y="1361750"/>
            <a:ext cx="36162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6"/>
          <p:cNvSpPr/>
          <p:nvPr>
            <p:ph idx="2" type="pic"/>
          </p:nvPr>
        </p:nvSpPr>
        <p:spPr>
          <a:xfrm>
            <a:off x="0" y="-6975"/>
            <a:ext cx="4457100" cy="5181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1">
  <p:cSld name="ONE_COLUMN_TEXT_1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495450" y="527750"/>
            <a:ext cx="33516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495450" y="1361750"/>
            <a:ext cx="36162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/>
          <p:nvPr>
            <p:ph idx="2" type="pic"/>
          </p:nvPr>
        </p:nvSpPr>
        <p:spPr>
          <a:xfrm>
            <a:off x="4686900" y="-18900"/>
            <a:ext cx="4457100" cy="5181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pic>
        <p:nvPicPr>
          <p:cNvPr id="34" name="Google Shape;34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40250" y="3956200"/>
            <a:ext cx="978375" cy="97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0"/>
          <p:cNvSpPr/>
          <p:nvPr/>
        </p:nvSpPr>
        <p:spPr>
          <a:xfrm>
            <a:off x="4686900" y="-20900"/>
            <a:ext cx="4561500" cy="54738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1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0" name="Google Shape;40;p10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1" name="Google Shape;41;p10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Black"/>
              <a:buChar char="●"/>
              <a:defRPr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SemiBold"/>
              <a:buChar char="○"/>
              <a:defRPr sz="16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 Medium"/>
              <a:buChar char="■"/>
              <a:defRPr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Black"/>
              <a:buNone/>
              <a:defRPr sz="28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github.com/PurpleMaia/nov-2025-quant-data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7.png"/><Relationship Id="rId5" Type="http://schemas.openxmlformats.org/officeDocument/2006/relationships/image" Target="../media/image6.png"/><Relationship Id="rId6" Type="http://schemas.openxmlformats.org/officeDocument/2006/relationships/image" Target="../media/image4.png"/><Relationship Id="rId7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github.com/LiveBench/LiveBench" TargetMode="External"/><Relationship Id="rId4" Type="http://schemas.openxmlformats.org/officeDocument/2006/relationships/hyperlink" Target="https://github.com/Aider-AI/aider/tree/main/benchmark" TargetMode="External"/><Relationship Id="rId5" Type="http://schemas.openxmlformats.org/officeDocument/2006/relationships/hyperlink" Target="https://github.com/vllm-project/vllm/tree/main/benchmarks" TargetMode="External"/><Relationship Id="rId6" Type="http://schemas.openxmlformats.org/officeDocument/2006/relationships/hyperlink" Target="https://github.com/ray-project/llmperf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aider.chat/2024/11/21/quantization.html" TargetMode="External"/><Relationship Id="rId4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docs.unsloth.ai/new/unsloth-dynamic-ggufs-on-aider-polyglot" TargetMode="Externa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type="ctrTitle"/>
          </p:nvPr>
        </p:nvSpPr>
        <p:spPr>
          <a:xfrm>
            <a:off x="311702" y="1049375"/>
            <a:ext cx="63810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Fast, Small, Accurate(-ish)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2"/>
          <p:cNvSpPr txBox="1"/>
          <p:nvPr>
            <p:ph idx="1" type="subTitle"/>
          </p:nvPr>
        </p:nvSpPr>
        <p:spPr>
          <a:xfrm>
            <a:off x="311700" y="25293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4-Bit LLM Tour with Qwen3-32B</a:t>
            </a:r>
            <a:endParaRPr/>
          </a:p>
        </p:txBody>
      </p:sp>
      <p:sp>
        <p:nvSpPr>
          <p:cNvPr id="53" name="Google Shape;53;p12"/>
          <p:cNvSpPr txBox="1"/>
          <p:nvPr>
            <p:ph idx="1" type="subTitle"/>
          </p:nvPr>
        </p:nvSpPr>
        <p:spPr>
          <a:xfrm>
            <a:off x="290706" y="4180843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 Pickett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Purple Maiʻa Foundation</a:t>
            </a:r>
            <a:r>
              <a:rPr lang="en"/>
              <a:t> • November 2025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Accuracy Comparison: LiveBench + Aider</a:t>
            </a:r>
            <a:endParaRPr/>
          </a:p>
        </p:txBody>
      </p:sp>
      <p:sp>
        <p:nvSpPr>
          <p:cNvPr id="152" name="Google Shape;152;p21"/>
          <p:cNvSpPr/>
          <p:nvPr/>
        </p:nvSpPr>
        <p:spPr>
          <a:xfrm>
            <a:off x="6181448" y="1546238"/>
            <a:ext cx="31089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2E86AB"/>
              </a:buClr>
              <a:buSzPts val="1500"/>
              <a:buFont typeface="Trebuchet MS"/>
              <a:buNone/>
            </a:pPr>
            <a:r>
              <a:rPr b="1" lang="en" sz="1500">
                <a:solidFill>
                  <a:srgbClr val="2E86AB"/>
                </a:solidFill>
                <a:latin typeface="Trebuchet MS"/>
                <a:ea typeface="Trebuchet MS"/>
                <a:cs typeface="Trebuchet MS"/>
                <a:sym typeface="Trebuchet MS"/>
              </a:rPr>
              <a:t>Compared to 16-bit</a:t>
            </a:r>
            <a:endParaRPr sz="15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21"/>
          <p:cNvSpPr/>
          <p:nvPr/>
        </p:nvSpPr>
        <p:spPr>
          <a:xfrm>
            <a:off x="6181448" y="1812950"/>
            <a:ext cx="3048000" cy="26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6200" spcFirstLastPara="1" rIns="0" wrap="square" tIns="0">
            <a:noAutofit/>
          </a:bodyPr>
          <a:lstStyle/>
          <a:p>
            <a:pPr indent="-85725" lvl="0" marL="7620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350"/>
              <a:buFont typeface="Arial"/>
              <a:buChar char="•"/>
            </a:pPr>
            <a:r>
              <a:rPr b="1" lang="en" sz="1350">
                <a:solidFill>
                  <a:srgbClr val="1A1A1A"/>
                </a:solidFill>
              </a:rPr>
              <a:t>FP8:</a:t>
            </a:r>
            <a:r>
              <a:rPr lang="en" sz="1350">
                <a:solidFill>
                  <a:srgbClr val="1A1A1A"/>
                </a:solidFill>
              </a:rPr>
              <a:t> 96.6%</a:t>
            </a:r>
            <a:r>
              <a:rPr lang="en" sz="135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 combined</a:t>
            </a:r>
            <a:endParaRPr sz="1350">
              <a:solidFill>
                <a:srgbClr val="1A1A1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5725" lvl="0" marL="7620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350"/>
              <a:buChar char="•"/>
            </a:pPr>
            <a:r>
              <a:rPr b="1" lang="en" sz="1350">
                <a:solidFill>
                  <a:srgbClr val="1A1A1A"/>
                </a:solidFill>
              </a:rPr>
              <a:t>Exl3:</a:t>
            </a:r>
            <a:r>
              <a:rPr lang="en" sz="1350">
                <a:solidFill>
                  <a:srgbClr val="1A1A1A"/>
                </a:solidFill>
              </a:rPr>
              <a:t> 96.1%</a:t>
            </a:r>
            <a:endParaRPr sz="1350">
              <a:solidFill>
                <a:srgbClr val="1A1A1A"/>
              </a:solidFill>
            </a:endParaRPr>
          </a:p>
          <a:p>
            <a:pPr indent="-85725" lvl="0" marL="7620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350"/>
              <a:buFont typeface="Arial"/>
              <a:buChar char="•"/>
            </a:pPr>
            <a:r>
              <a:rPr b="1" lang="en" sz="135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GGUF-UD:</a:t>
            </a:r>
            <a:r>
              <a:rPr lang="en" sz="135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 94.2%</a:t>
            </a:r>
            <a:endParaRPr sz="1350">
              <a:solidFill>
                <a:srgbClr val="1A1A1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5725" lvl="0" marL="7620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350"/>
              <a:buChar char="•"/>
            </a:pPr>
            <a:r>
              <a:rPr b="1" lang="en" sz="1350">
                <a:solidFill>
                  <a:srgbClr val="1A1A1A"/>
                </a:solidFill>
              </a:rPr>
              <a:t>GGUF-KM:</a:t>
            </a:r>
            <a:r>
              <a:rPr lang="en" sz="1350">
                <a:solidFill>
                  <a:srgbClr val="1A1A1A"/>
                </a:solidFill>
              </a:rPr>
              <a:t> 93.7%</a:t>
            </a:r>
            <a:endParaRPr sz="1350">
              <a:solidFill>
                <a:srgbClr val="1A1A1A"/>
              </a:solidFill>
            </a:endParaRPr>
          </a:p>
          <a:p>
            <a:pPr indent="-85725" lvl="0" marL="7620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350"/>
              <a:buChar char="•"/>
            </a:pPr>
            <a:r>
              <a:rPr b="1" lang="en" sz="1350">
                <a:solidFill>
                  <a:srgbClr val="1A1A1A"/>
                </a:solidFill>
              </a:rPr>
              <a:t>DWQ-MLX</a:t>
            </a:r>
            <a:r>
              <a:rPr lang="en" sz="1350">
                <a:solidFill>
                  <a:srgbClr val="1A1A1A"/>
                </a:solidFill>
              </a:rPr>
              <a:t>: 92.5%</a:t>
            </a:r>
            <a:endParaRPr sz="1350">
              <a:solidFill>
                <a:srgbClr val="1A1A1A"/>
              </a:solidFill>
            </a:endParaRPr>
          </a:p>
          <a:p>
            <a:pPr indent="-85725" lvl="0" marL="7620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350"/>
              <a:buFont typeface="Arial"/>
              <a:buChar char="•"/>
            </a:pPr>
            <a:r>
              <a:rPr b="1" lang="en" sz="135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AWQ</a:t>
            </a:r>
            <a:r>
              <a:rPr b="1" lang="en" sz="1350">
                <a:solidFill>
                  <a:srgbClr val="1A1A1A"/>
                </a:solidFill>
              </a:rPr>
              <a:t>:</a:t>
            </a:r>
            <a:r>
              <a:rPr lang="en" sz="135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 89.8%</a:t>
            </a:r>
            <a:endParaRPr sz="1350">
              <a:solidFill>
                <a:srgbClr val="1A1A1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5725" lvl="0" marL="7620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350"/>
              <a:buChar char="•"/>
            </a:pPr>
            <a:r>
              <a:rPr b="1" lang="en" sz="1350">
                <a:solidFill>
                  <a:srgbClr val="1A1A1A"/>
                </a:solidFill>
              </a:rPr>
              <a:t>NVFP4:</a:t>
            </a:r>
            <a:r>
              <a:rPr lang="en" sz="1350">
                <a:solidFill>
                  <a:srgbClr val="1A1A1A"/>
                </a:solidFill>
              </a:rPr>
              <a:t> 89.4%</a:t>
            </a:r>
            <a:endParaRPr sz="1350">
              <a:solidFill>
                <a:srgbClr val="1A1A1A"/>
              </a:solidFill>
            </a:endParaRPr>
          </a:p>
          <a:p>
            <a:pPr indent="-85725" lvl="0" marL="7620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350"/>
              <a:buChar char="•"/>
            </a:pPr>
            <a:r>
              <a:rPr b="1" lang="en" sz="1350">
                <a:solidFill>
                  <a:srgbClr val="1A1A1A"/>
                </a:solidFill>
              </a:rPr>
              <a:t>MLX:</a:t>
            </a:r>
            <a:r>
              <a:rPr lang="en" sz="1350">
                <a:solidFill>
                  <a:srgbClr val="1A1A1A"/>
                </a:solidFill>
              </a:rPr>
              <a:t> 78.9%</a:t>
            </a:r>
            <a:endParaRPr sz="1350">
              <a:solidFill>
                <a:srgbClr val="1A1A1A"/>
              </a:solidFill>
            </a:endParaRPr>
          </a:p>
        </p:txBody>
      </p:sp>
      <p:pic>
        <p:nvPicPr>
          <p:cNvPr id="154" name="Google Shape;15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675" y="1017725"/>
            <a:ext cx="5543080" cy="4125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22" title="slide_11_final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7441" y="740725"/>
            <a:ext cx="5469109" cy="4402776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2"/>
          <p:cNvSpPr/>
          <p:nvPr/>
        </p:nvSpPr>
        <p:spPr>
          <a:xfrm>
            <a:off x="1908525" y="286275"/>
            <a:ext cx="5364000" cy="731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1" name="Google Shape;161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Speed: Single vs Concurrent Throughput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Efficiency: Speed or Accuracy</a:t>
            </a:r>
            <a:endParaRPr/>
          </a:p>
        </p:txBody>
      </p:sp>
      <p:pic>
        <p:nvPicPr>
          <p:cNvPr id="167" name="Google Shape;16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5226618" cy="3820974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3"/>
          <p:cNvSpPr/>
          <p:nvPr/>
        </p:nvSpPr>
        <p:spPr>
          <a:xfrm>
            <a:off x="5379025" y="1170113"/>
            <a:ext cx="29148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2E86AB"/>
              </a:buClr>
              <a:buSzPts val="1500"/>
              <a:buFont typeface="Trebuchet MS"/>
              <a:buNone/>
            </a:pPr>
            <a:r>
              <a:rPr b="1" lang="en" sz="1500">
                <a:solidFill>
                  <a:srgbClr val="2E86AB"/>
                </a:solidFill>
                <a:latin typeface="Trebuchet MS"/>
                <a:ea typeface="Trebuchet MS"/>
                <a:cs typeface="Trebuchet MS"/>
                <a:sym typeface="Trebuchet MS"/>
              </a:rPr>
              <a:t>Optimal Formats</a:t>
            </a:r>
            <a:endParaRPr sz="15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23"/>
          <p:cNvSpPr/>
          <p:nvPr/>
        </p:nvSpPr>
        <p:spPr>
          <a:xfrm>
            <a:off x="5379025" y="1436813"/>
            <a:ext cx="2857500" cy="952500"/>
          </a:xfrm>
          <a:prstGeom prst="roundRect">
            <a:avLst>
              <a:gd fmla="val 6400" name="adj"/>
            </a:avLst>
          </a:prstGeom>
          <a:solidFill>
            <a:srgbClr val="00B4A6">
              <a:alpha val="98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0" name="Google Shape;170;p23"/>
          <p:cNvCxnSpPr/>
          <p:nvPr/>
        </p:nvCxnSpPr>
        <p:spPr>
          <a:xfrm>
            <a:off x="5398075" y="1436813"/>
            <a:ext cx="0" cy="952500"/>
          </a:xfrm>
          <a:prstGeom prst="straightConnector1">
            <a:avLst/>
          </a:prstGeom>
          <a:noFill/>
          <a:ln cap="flat" cmpd="sng" w="38100">
            <a:solidFill>
              <a:srgbClr val="00B4A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1" name="Google Shape;171;p23"/>
          <p:cNvSpPr/>
          <p:nvPr/>
        </p:nvSpPr>
        <p:spPr>
          <a:xfrm>
            <a:off x="5417125" y="1436813"/>
            <a:ext cx="28758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00B4A6"/>
              </a:buClr>
              <a:buSzPts val="1350"/>
              <a:buFont typeface="Trebuchet MS"/>
              <a:buNone/>
            </a:pPr>
            <a:r>
              <a:rPr b="1" lang="en" sz="1350">
                <a:solidFill>
                  <a:srgbClr val="00B4A6"/>
                </a:solidFill>
                <a:latin typeface="Trebuchet MS"/>
                <a:ea typeface="Trebuchet MS"/>
                <a:cs typeface="Trebuchet MS"/>
                <a:sym typeface="Trebuchet MS"/>
              </a:rPr>
              <a:t>AWQ-4bit</a:t>
            </a:r>
            <a:endParaRPr sz="135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23"/>
          <p:cNvSpPr/>
          <p:nvPr/>
        </p:nvSpPr>
        <p:spPr>
          <a:xfrm>
            <a:off x="5417125" y="1741612"/>
            <a:ext cx="28758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50"/>
              <a:buFont typeface="Arial"/>
              <a:buNone/>
            </a:pPr>
            <a:r>
              <a:rPr lang="en" sz="105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90% accuracy</a:t>
            </a:r>
            <a:endParaRPr sz="105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23"/>
          <p:cNvSpPr/>
          <p:nvPr/>
        </p:nvSpPr>
        <p:spPr>
          <a:xfrm>
            <a:off x="5417125" y="1970213"/>
            <a:ext cx="28758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50"/>
              <a:buFont typeface="Arial"/>
              <a:buNone/>
            </a:pPr>
            <a:r>
              <a:rPr lang="en" sz="1050">
                <a:solidFill>
                  <a:srgbClr val="1A1A1A"/>
                </a:solidFill>
              </a:rPr>
              <a:t>45 tok/s single, and 267 tok/s concurrent</a:t>
            </a:r>
            <a:endParaRPr sz="105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23"/>
          <p:cNvSpPr/>
          <p:nvPr/>
        </p:nvSpPr>
        <p:spPr>
          <a:xfrm>
            <a:off x="5417125" y="2198813"/>
            <a:ext cx="28758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50"/>
              <a:buFont typeface="Arial"/>
              <a:buNone/>
            </a:pPr>
            <a:r>
              <a:rPr b="1" lang="en" sz="105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Best for: Production</a:t>
            </a:r>
            <a:endParaRPr sz="105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23"/>
          <p:cNvSpPr/>
          <p:nvPr/>
        </p:nvSpPr>
        <p:spPr>
          <a:xfrm>
            <a:off x="5379025" y="2427413"/>
            <a:ext cx="2857500" cy="952500"/>
          </a:xfrm>
          <a:prstGeom prst="roundRect">
            <a:avLst>
              <a:gd fmla="val 6400" name="adj"/>
            </a:avLst>
          </a:prstGeom>
          <a:solidFill>
            <a:srgbClr val="FF6B35">
              <a:alpha val="98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6" name="Google Shape;176;p23"/>
          <p:cNvCxnSpPr/>
          <p:nvPr/>
        </p:nvCxnSpPr>
        <p:spPr>
          <a:xfrm>
            <a:off x="5398075" y="2427413"/>
            <a:ext cx="0" cy="952500"/>
          </a:xfrm>
          <a:prstGeom prst="straightConnector1">
            <a:avLst/>
          </a:prstGeom>
          <a:noFill/>
          <a:ln cap="flat" cmpd="sng" w="38100">
            <a:solidFill>
              <a:srgbClr val="FF6B3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7" name="Google Shape;177;p23"/>
          <p:cNvSpPr/>
          <p:nvPr/>
        </p:nvSpPr>
        <p:spPr>
          <a:xfrm>
            <a:off x="5417125" y="2427413"/>
            <a:ext cx="28758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FF6B35"/>
              </a:buClr>
              <a:buSzPts val="1350"/>
              <a:buFont typeface="Trebuchet MS"/>
              <a:buNone/>
            </a:pPr>
            <a:r>
              <a:rPr b="1" lang="en" sz="1350">
                <a:solidFill>
                  <a:srgbClr val="FF6B35"/>
                </a:solidFill>
                <a:latin typeface="Trebuchet MS"/>
                <a:ea typeface="Trebuchet MS"/>
                <a:cs typeface="Trebuchet MS"/>
                <a:sym typeface="Trebuchet MS"/>
              </a:rPr>
              <a:t>Exl3-4bpw</a:t>
            </a:r>
            <a:endParaRPr sz="135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23"/>
          <p:cNvSpPr/>
          <p:nvPr/>
        </p:nvSpPr>
        <p:spPr>
          <a:xfrm>
            <a:off x="5417125" y="2732213"/>
            <a:ext cx="28758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50"/>
              <a:buFont typeface="Arial"/>
              <a:buNone/>
            </a:pPr>
            <a:r>
              <a:rPr lang="en" sz="105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96% accuracy</a:t>
            </a:r>
            <a:endParaRPr sz="105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23"/>
          <p:cNvSpPr/>
          <p:nvPr/>
        </p:nvSpPr>
        <p:spPr>
          <a:xfrm>
            <a:off x="5417125" y="2960813"/>
            <a:ext cx="28758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50"/>
              <a:buFont typeface="Arial"/>
              <a:buNone/>
            </a:pPr>
            <a:r>
              <a:rPr lang="en" sz="105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52 tok/s single, and 139 tok/s concurrent</a:t>
            </a:r>
            <a:endParaRPr sz="105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23"/>
          <p:cNvSpPr/>
          <p:nvPr/>
        </p:nvSpPr>
        <p:spPr>
          <a:xfrm>
            <a:off x="5417125" y="3189413"/>
            <a:ext cx="28758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50"/>
              <a:buFont typeface="Arial"/>
              <a:buNone/>
            </a:pPr>
            <a:r>
              <a:rPr b="1" lang="en" sz="105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Best for: Single-user</a:t>
            </a:r>
            <a:endParaRPr sz="105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23"/>
          <p:cNvSpPr/>
          <p:nvPr/>
        </p:nvSpPr>
        <p:spPr>
          <a:xfrm>
            <a:off x="5379025" y="3418013"/>
            <a:ext cx="2857500" cy="952500"/>
          </a:xfrm>
          <a:prstGeom prst="roundRect">
            <a:avLst>
              <a:gd fmla="val 6400" name="adj"/>
            </a:avLst>
          </a:prstGeom>
          <a:solidFill>
            <a:srgbClr val="F4F6F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23"/>
          <p:cNvSpPr/>
          <p:nvPr/>
        </p:nvSpPr>
        <p:spPr>
          <a:xfrm>
            <a:off x="5379025" y="3418013"/>
            <a:ext cx="29148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5A6C7D"/>
              </a:buClr>
              <a:buSzPts val="1350"/>
              <a:buFont typeface="Trebuchet MS"/>
              <a:buNone/>
            </a:pPr>
            <a:r>
              <a:rPr b="1" lang="en" sz="1350">
                <a:solidFill>
                  <a:srgbClr val="5A6C7D"/>
                </a:solidFill>
                <a:latin typeface="Trebuchet MS"/>
                <a:ea typeface="Trebuchet MS"/>
                <a:cs typeface="Trebuchet MS"/>
                <a:sym typeface="Trebuchet MS"/>
              </a:rPr>
              <a:t>FP8</a:t>
            </a:r>
            <a:endParaRPr sz="135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p23"/>
          <p:cNvSpPr/>
          <p:nvPr/>
        </p:nvSpPr>
        <p:spPr>
          <a:xfrm>
            <a:off x="5379025" y="3722812"/>
            <a:ext cx="29148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50"/>
              <a:buFont typeface="Arial"/>
              <a:buNone/>
            </a:pPr>
            <a:r>
              <a:rPr lang="en" sz="105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96.6% accuracy</a:t>
            </a:r>
            <a:endParaRPr sz="105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p23"/>
          <p:cNvSpPr/>
          <p:nvPr/>
        </p:nvSpPr>
        <p:spPr>
          <a:xfrm>
            <a:off x="5379025" y="3951413"/>
            <a:ext cx="29148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50"/>
              <a:buFont typeface="Arial"/>
              <a:buNone/>
            </a:pPr>
            <a:r>
              <a:rPr lang="en" sz="105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2x memory usage, so about half the speed</a:t>
            </a:r>
            <a:endParaRPr sz="105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23"/>
          <p:cNvSpPr/>
          <p:nvPr/>
        </p:nvSpPr>
        <p:spPr>
          <a:xfrm>
            <a:off x="5379025" y="4180013"/>
            <a:ext cx="29148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FF6B35"/>
              </a:buClr>
              <a:buSzPts val="1050"/>
              <a:buFont typeface="Arial"/>
              <a:buNone/>
            </a:pPr>
            <a:r>
              <a:rPr b="1" lang="en" sz="1050">
                <a:solidFill>
                  <a:srgbClr val="FF6B35"/>
                </a:solidFill>
                <a:latin typeface="Arial"/>
                <a:ea typeface="Arial"/>
                <a:cs typeface="Arial"/>
                <a:sym typeface="Arial"/>
              </a:rPr>
              <a:t>Verdict: Skip it</a:t>
            </a:r>
            <a:endParaRPr sz="105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Takeaways</a:t>
            </a:r>
            <a:endParaRPr/>
          </a:p>
        </p:txBody>
      </p:sp>
      <p:sp>
        <p:nvSpPr>
          <p:cNvPr id="191" name="Google Shape;191;p24"/>
          <p:cNvSpPr/>
          <p:nvPr/>
        </p:nvSpPr>
        <p:spPr>
          <a:xfrm>
            <a:off x="304800" y="1181206"/>
            <a:ext cx="8534400" cy="819300"/>
          </a:xfrm>
          <a:prstGeom prst="roundRect">
            <a:avLst>
              <a:gd fmla="val 7442" name="adj"/>
            </a:avLst>
          </a:prstGeom>
          <a:solidFill>
            <a:srgbClr val="F4F6F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92" name="Google Shape;192;p24"/>
          <p:cNvCxnSpPr/>
          <p:nvPr/>
        </p:nvCxnSpPr>
        <p:spPr>
          <a:xfrm>
            <a:off x="328613" y="1181206"/>
            <a:ext cx="0" cy="819300"/>
          </a:xfrm>
          <a:prstGeom prst="straightConnector1">
            <a:avLst/>
          </a:prstGeom>
          <a:noFill/>
          <a:ln cap="flat" cmpd="sng" w="47625">
            <a:solidFill>
              <a:srgbClr val="FF6B3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3" name="Google Shape;193;p24"/>
          <p:cNvSpPr/>
          <p:nvPr/>
        </p:nvSpPr>
        <p:spPr>
          <a:xfrm>
            <a:off x="1123950" y="1324081"/>
            <a:ext cx="77238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2E86AB"/>
              </a:buClr>
              <a:buSzPts val="1350"/>
              <a:buFont typeface="Trebuchet MS"/>
              <a:buNone/>
            </a:pPr>
            <a:r>
              <a:rPr b="1" lang="en" sz="1350">
                <a:solidFill>
                  <a:srgbClr val="2E86AB"/>
                </a:solidFill>
                <a:latin typeface="Trebuchet MS"/>
                <a:ea typeface="Trebuchet MS"/>
                <a:cs typeface="Trebuchet MS"/>
                <a:sym typeface="Trebuchet MS"/>
              </a:rPr>
              <a:t>4-bit ≠ 4-bit</a:t>
            </a:r>
            <a:endParaRPr sz="135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24"/>
          <p:cNvSpPr/>
          <p:nvPr/>
        </p:nvSpPr>
        <p:spPr>
          <a:xfrm>
            <a:off x="1123950" y="1628881"/>
            <a:ext cx="77238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50"/>
              <a:buFont typeface="Arial"/>
              <a:buNone/>
            </a:pPr>
            <a:r>
              <a:rPr lang="en" sz="105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21% accuracy spread proves format choice is critical</a:t>
            </a:r>
            <a:endParaRPr sz="105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24"/>
          <p:cNvSpPr/>
          <p:nvPr/>
        </p:nvSpPr>
        <p:spPr>
          <a:xfrm>
            <a:off x="304800" y="2143231"/>
            <a:ext cx="8534400" cy="819300"/>
          </a:xfrm>
          <a:prstGeom prst="roundRect">
            <a:avLst>
              <a:gd fmla="val 7442" name="adj"/>
            </a:avLst>
          </a:prstGeom>
          <a:solidFill>
            <a:srgbClr val="F4F6F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96" name="Google Shape;196;p24"/>
          <p:cNvCxnSpPr/>
          <p:nvPr/>
        </p:nvCxnSpPr>
        <p:spPr>
          <a:xfrm>
            <a:off x="328613" y="2143231"/>
            <a:ext cx="0" cy="819300"/>
          </a:xfrm>
          <a:prstGeom prst="straightConnector1">
            <a:avLst/>
          </a:prstGeom>
          <a:noFill/>
          <a:ln cap="flat" cmpd="sng" w="47625">
            <a:solidFill>
              <a:srgbClr val="FF6B3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7" name="Google Shape;197;p24"/>
          <p:cNvSpPr/>
          <p:nvPr/>
        </p:nvSpPr>
        <p:spPr>
          <a:xfrm>
            <a:off x="1123950" y="2286106"/>
            <a:ext cx="77238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2E86AB"/>
              </a:buClr>
              <a:buSzPts val="1350"/>
              <a:buFont typeface="Trebuchet MS"/>
              <a:buNone/>
            </a:pPr>
            <a:r>
              <a:rPr b="1" lang="en" sz="1350">
                <a:solidFill>
                  <a:srgbClr val="2E86AB"/>
                </a:solidFill>
                <a:latin typeface="Trebuchet MS"/>
                <a:ea typeface="Trebuchet MS"/>
                <a:cs typeface="Trebuchet MS"/>
                <a:sym typeface="Trebuchet MS"/>
              </a:rPr>
              <a:t>AWQ wins production (for now)</a:t>
            </a:r>
            <a:endParaRPr sz="135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24"/>
          <p:cNvSpPr/>
          <p:nvPr/>
        </p:nvSpPr>
        <p:spPr>
          <a:xfrm>
            <a:off x="1123950" y="2590906"/>
            <a:ext cx="77238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50"/>
              <a:buFont typeface="Arial"/>
              <a:buNone/>
            </a:pPr>
            <a:r>
              <a:rPr lang="en" sz="105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90% accuracy with </a:t>
            </a:r>
            <a:r>
              <a:rPr lang="en" sz="1050">
                <a:solidFill>
                  <a:srgbClr val="1A1A1A"/>
                </a:solidFill>
              </a:rPr>
              <a:t>excellent throughput scaling - NVFP4 shows promise to get better</a:t>
            </a:r>
            <a:endParaRPr sz="105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p24"/>
          <p:cNvSpPr/>
          <p:nvPr/>
        </p:nvSpPr>
        <p:spPr>
          <a:xfrm>
            <a:off x="300528" y="3105261"/>
            <a:ext cx="8534400" cy="819300"/>
          </a:xfrm>
          <a:prstGeom prst="roundRect">
            <a:avLst>
              <a:gd fmla="val 7442" name="adj"/>
            </a:avLst>
          </a:prstGeom>
          <a:solidFill>
            <a:srgbClr val="F4F6F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00" name="Google Shape;200;p24"/>
          <p:cNvCxnSpPr/>
          <p:nvPr/>
        </p:nvCxnSpPr>
        <p:spPr>
          <a:xfrm>
            <a:off x="324341" y="3105261"/>
            <a:ext cx="0" cy="819300"/>
          </a:xfrm>
          <a:prstGeom prst="straightConnector1">
            <a:avLst/>
          </a:prstGeom>
          <a:noFill/>
          <a:ln cap="flat" cmpd="sng" w="47625">
            <a:solidFill>
              <a:srgbClr val="FF6B3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1" name="Google Shape;201;p24"/>
          <p:cNvSpPr/>
          <p:nvPr/>
        </p:nvSpPr>
        <p:spPr>
          <a:xfrm>
            <a:off x="1119678" y="3248136"/>
            <a:ext cx="77238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2E86AB"/>
              </a:buClr>
              <a:buSzPts val="1350"/>
              <a:buFont typeface="Trebuchet MS"/>
              <a:buNone/>
            </a:pPr>
            <a:r>
              <a:rPr b="1" lang="en" sz="1350">
                <a:solidFill>
                  <a:srgbClr val="2E86AB"/>
                </a:solidFill>
                <a:latin typeface="Trebuchet MS"/>
                <a:ea typeface="Trebuchet MS"/>
                <a:cs typeface="Trebuchet MS"/>
                <a:sym typeface="Trebuchet MS"/>
              </a:rPr>
              <a:t>On Apple, mostly use GGUF (for now)</a:t>
            </a:r>
            <a:endParaRPr sz="135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24"/>
          <p:cNvSpPr/>
          <p:nvPr/>
        </p:nvSpPr>
        <p:spPr>
          <a:xfrm>
            <a:off x="1119678" y="3552936"/>
            <a:ext cx="77238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50"/>
              <a:buFont typeface="Arial"/>
              <a:buNone/>
            </a:pPr>
            <a:r>
              <a:rPr lang="en" sz="1050">
                <a:solidFill>
                  <a:srgbClr val="1A1A1A"/>
                </a:solidFill>
              </a:rPr>
              <a:t>DWQ-MLX is a good option for single user speed/accuracy, but GGUF has a better balance of accuracy/throughput/options</a:t>
            </a:r>
            <a:endParaRPr sz="105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Data Available: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https://github.com/PurpleMaia/nov-2025-quant-data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David Pickett: david@purplemaia.org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Me</a:t>
            </a:r>
            <a:endParaRPr/>
          </a:p>
        </p:txBody>
      </p:sp>
      <p:sp>
        <p:nvSpPr>
          <p:cNvPr id="59" name="Google Shape;59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Carnegie Mellon, BS Comp Sci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Ex-Microsoft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Software Dev 20+ years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CTO of Purple Maiʻa</a:t>
            </a:r>
            <a:endParaRPr/>
          </a:p>
        </p:txBody>
      </p:sp>
      <p:pic>
        <p:nvPicPr>
          <p:cNvPr id="60" name="Google Shape;6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75547" y="1555350"/>
            <a:ext cx="4556751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Purple Maiʻa</a:t>
            </a:r>
            <a:endParaRPr/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3463" y="1189075"/>
            <a:ext cx="7717074" cy="367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Open-Weights LLMs?</a:t>
            </a:r>
            <a:endParaRPr/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8157" y="3881300"/>
            <a:ext cx="3113974" cy="707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20750" y="2379575"/>
            <a:ext cx="1471375" cy="1471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20750" y="1357194"/>
            <a:ext cx="4102499" cy="871781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72000" y="2473100"/>
            <a:ext cx="1581424" cy="1115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133000" y="3832875"/>
            <a:ext cx="2956749" cy="803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Quantization?</a:t>
            </a:r>
            <a:endParaRPr/>
          </a:p>
        </p:txBody>
      </p:sp>
      <p:sp>
        <p:nvSpPr>
          <p:cNvPr id="82" name="Google Shape;82;p16"/>
          <p:cNvSpPr/>
          <p:nvPr/>
        </p:nvSpPr>
        <p:spPr>
          <a:xfrm>
            <a:off x="1257600" y="1219401"/>
            <a:ext cx="1636800" cy="1566900"/>
          </a:xfrm>
          <a:prstGeom prst="roundRect">
            <a:avLst>
              <a:gd fmla="val 4384" name="adj"/>
            </a:avLst>
          </a:prstGeom>
          <a:solidFill>
            <a:srgbClr val="F4F6F8"/>
          </a:solidFill>
          <a:ln cap="flat" cmpd="sng" w="19050">
            <a:solidFill>
              <a:srgbClr val="C8C8C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" name="Google Shape;83;p16"/>
          <p:cNvSpPr/>
          <p:nvPr/>
        </p:nvSpPr>
        <p:spPr>
          <a:xfrm>
            <a:off x="1503550" y="1419419"/>
            <a:ext cx="11448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5A6C7D"/>
              </a:buClr>
              <a:buSzPts val="1500"/>
              <a:buFont typeface="Arial"/>
              <a:buNone/>
            </a:pPr>
            <a:r>
              <a:rPr lang="en" sz="1500">
                <a:solidFill>
                  <a:srgbClr val="5A6C7D"/>
                </a:solidFill>
                <a:latin typeface="Arial"/>
                <a:ea typeface="Arial"/>
                <a:cs typeface="Arial"/>
                <a:sym typeface="Arial"/>
              </a:rPr>
              <a:t>FP16</a:t>
            </a:r>
            <a:endParaRPr sz="15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84;p16"/>
          <p:cNvSpPr/>
          <p:nvPr/>
        </p:nvSpPr>
        <p:spPr>
          <a:xfrm>
            <a:off x="1503550" y="1724219"/>
            <a:ext cx="11448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1111"/>
              </a:lnSpc>
              <a:spcBef>
                <a:spcPts val="0"/>
              </a:spcBef>
              <a:spcAft>
                <a:spcPts val="0"/>
              </a:spcAft>
              <a:buClr>
                <a:srgbClr val="2E86AB"/>
              </a:buClr>
              <a:buSzPts val="2700"/>
              <a:buFont typeface="Arial"/>
              <a:buNone/>
            </a:pPr>
            <a:r>
              <a:rPr b="1" lang="en" sz="2700">
                <a:solidFill>
                  <a:srgbClr val="2E86AB"/>
                </a:solidFill>
                <a:latin typeface="Arial"/>
                <a:ea typeface="Arial"/>
                <a:cs typeface="Arial"/>
                <a:sym typeface="Arial"/>
              </a:rPr>
              <a:t>64 GB</a:t>
            </a:r>
            <a:endParaRPr sz="27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16"/>
          <p:cNvSpPr/>
          <p:nvPr/>
        </p:nvSpPr>
        <p:spPr>
          <a:xfrm>
            <a:off x="1503550" y="2143319"/>
            <a:ext cx="11448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500"/>
              <a:buFont typeface="Arial"/>
              <a:buNone/>
            </a:pPr>
            <a:r>
              <a:rPr lang="en" sz="150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Full precision</a:t>
            </a:r>
            <a:endParaRPr sz="15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6"/>
          <p:cNvSpPr/>
          <p:nvPr/>
        </p:nvSpPr>
        <p:spPr>
          <a:xfrm>
            <a:off x="3884850" y="1219401"/>
            <a:ext cx="1505400" cy="1566900"/>
          </a:xfrm>
          <a:prstGeom prst="roundRect">
            <a:avLst>
              <a:gd fmla="val 4384" name="adj"/>
            </a:avLst>
          </a:prstGeom>
          <a:solidFill>
            <a:srgbClr val="F4F6F8"/>
          </a:solidFill>
          <a:ln cap="flat" cmpd="sng" w="19050">
            <a:solidFill>
              <a:srgbClr val="C8C8C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16"/>
          <p:cNvSpPr/>
          <p:nvPr/>
        </p:nvSpPr>
        <p:spPr>
          <a:xfrm>
            <a:off x="4132125" y="1419419"/>
            <a:ext cx="10110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5A6C7D"/>
              </a:buClr>
              <a:buSzPts val="1500"/>
              <a:buFont typeface="Arial"/>
              <a:buNone/>
            </a:pPr>
            <a:r>
              <a:rPr lang="en" sz="1500">
                <a:solidFill>
                  <a:srgbClr val="5A6C7D"/>
                </a:solidFill>
                <a:latin typeface="Arial"/>
                <a:ea typeface="Arial"/>
                <a:cs typeface="Arial"/>
                <a:sym typeface="Arial"/>
              </a:rPr>
              <a:t>8-bit</a:t>
            </a:r>
            <a:endParaRPr sz="15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Google Shape;88;p16"/>
          <p:cNvSpPr/>
          <p:nvPr/>
        </p:nvSpPr>
        <p:spPr>
          <a:xfrm>
            <a:off x="4132125" y="1724219"/>
            <a:ext cx="10110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1111"/>
              </a:lnSpc>
              <a:spcBef>
                <a:spcPts val="0"/>
              </a:spcBef>
              <a:spcAft>
                <a:spcPts val="0"/>
              </a:spcAft>
              <a:buClr>
                <a:srgbClr val="00B4A6"/>
              </a:buClr>
              <a:buSzPts val="2700"/>
              <a:buFont typeface="Arial"/>
              <a:buNone/>
            </a:pPr>
            <a:r>
              <a:rPr b="1" lang="en" sz="2700">
                <a:solidFill>
                  <a:srgbClr val="00B4A6"/>
                </a:solidFill>
                <a:latin typeface="Arial"/>
                <a:ea typeface="Arial"/>
                <a:cs typeface="Arial"/>
                <a:sym typeface="Arial"/>
              </a:rPr>
              <a:t>32 GB</a:t>
            </a:r>
            <a:endParaRPr sz="27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6"/>
          <p:cNvSpPr/>
          <p:nvPr/>
        </p:nvSpPr>
        <p:spPr>
          <a:xfrm>
            <a:off x="4132125" y="2143319"/>
            <a:ext cx="10110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500"/>
              <a:buFont typeface="Arial"/>
              <a:buNone/>
            </a:pPr>
            <a:r>
              <a:rPr lang="en" sz="150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Minor loss, </a:t>
            </a:r>
            <a:r>
              <a:rPr lang="en" sz="150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2x speed</a:t>
            </a:r>
            <a:endParaRPr sz="15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6"/>
          <p:cNvSpPr/>
          <p:nvPr/>
        </p:nvSpPr>
        <p:spPr>
          <a:xfrm>
            <a:off x="6380850" y="1219401"/>
            <a:ext cx="1505400" cy="1566900"/>
          </a:xfrm>
          <a:prstGeom prst="roundRect">
            <a:avLst>
              <a:gd fmla="val 4384" name="adj"/>
            </a:avLst>
          </a:prstGeom>
          <a:solidFill>
            <a:srgbClr val="F4F6F8"/>
          </a:solidFill>
          <a:ln cap="flat" cmpd="sng" w="19050">
            <a:solidFill>
              <a:srgbClr val="FF6B3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6"/>
          <p:cNvSpPr/>
          <p:nvPr/>
        </p:nvSpPr>
        <p:spPr>
          <a:xfrm>
            <a:off x="6628122" y="1419419"/>
            <a:ext cx="10110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5A6C7D"/>
              </a:buClr>
              <a:buSzPts val="1500"/>
              <a:buFont typeface="Arial"/>
              <a:buNone/>
            </a:pPr>
            <a:r>
              <a:rPr lang="en" sz="1500">
                <a:solidFill>
                  <a:srgbClr val="5A6C7D"/>
                </a:solidFill>
                <a:latin typeface="Arial"/>
                <a:ea typeface="Arial"/>
                <a:cs typeface="Arial"/>
                <a:sym typeface="Arial"/>
              </a:rPr>
              <a:t>4-bit</a:t>
            </a:r>
            <a:endParaRPr sz="15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16"/>
          <p:cNvSpPr/>
          <p:nvPr/>
        </p:nvSpPr>
        <p:spPr>
          <a:xfrm>
            <a:off x="6380857" y="1724219"/>
            <a:ext cx="15054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1111"/>
              </a:lnSpc>
              <a:spcBef>
                <a:spcPts val="0"/>
              </a:spcBef>
              <a:spcAft>
                <a:spcPts val="0"/>
              </a:spcAft>
              <a:buClr>
                <a:srgbClr val="FF6B35"/>
              </a:buClr>
              <a:buSzPts val="2700"/>
              <a:buFont typeface="Arial"/>
              <a:buNone/>
            </a:pPr>
            <a:r>
              <a:rPr b="1" lang="en" sz="2700">
                <a:solidFill>
                  <a:srgbClr val="FF6B35"/>
                </a:solidFill>
                <a:latin typeface="Arial"/>
                <a:ea typeface="Arial"/>
                <a:cs typeface="Arial"/>
                <a:sym typeface="Arial"/>
              </a:rPr>
              <a:t>~16 GB</a:t>
            </a:r>
            <a:endParaRPr sz="27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16"/>
          <p:cNvSpPr/>
          <p:nvPr/>
        </p:nvSpPr>
        <p:spPr>
          <a:xfrm>
            <a:off x="6628122" y="2143319"/>
            <a:ext cx="10110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500"/>
              <a:buFont typeface="Arial"/>
              <a:buNone/>
            </a:pPr>
            <a:r>
              <a:rPr lang="en" sz="1500">
                <a:solidFill>
                  <a:srgbClr val="1A1A1A"/>
                </a:solidFill>
              </a:rPr>
              <a:t>Some loss</a:t>
            </a:r>
            <a:r>
              <a:rPr lang="en" sz="1500">
                <a:solidFill>
                  <a:srgbClr val="1A1A1A"/>
                </a:solidFill>
              </a:rPr>
              <a:t>, </a:t>
            </a:r>
            <a:r>
              <a:rPr lang="en" sz="1500">
                <a:solidFill>
                  <a:srgbClr val="1A1A1A"/>
                </a:solidFill>
              </a:rPr>
              <a:t>4x speed</a:t>
            </a:r>
            <a:endParaRPr sz="15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16"/>
          <p:cNvSpPr/>
          <p:nvPr/>
        </p:nvSpPr>
        <p:spPr>
          <a:xfrm>
            <a:off x="304800" y="2991221"/>
            <a:ext cx="87051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2E86AB"/>
              </a:buClr>
              <a:buSzPts val="1800"/>
              <a:buFont typeface="Trebuchet MS"/>
              <a:buNone/>
            </a:pPr>
            <a:r>
              <a:rPr b="1" lang="en" sz="1800">
                <a:solidFill>
                  <a:srgbClr val="2E86AB"/>
                </a:solidFill>
                <a:latin typeface="Trebuchet MS"/>
                <a:ea typeface="Trebuchet MS"/>
                <a:cs typeface="Trebuchet MS"/>
                <a:sym typeface="Trebuchet MS"/>
              </a:rPr>
              <a:t>The Critical Question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6"/>
          <p:cNvSpPr/>
          <p:nvPr/>
        </p:nvSpPr>
        <p:spPr>
          <a:xfrm>
            <a:off x="304800" y="3334121"/>
            <a:ext cx="87051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500"/>
              <a:buFont typeface="Arial"/>
              <a:buNone/>
            </a:pPr>
            <a:r>
              <a:rPr lang="en" sz="150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Which 4-bit format to choose?</a:t>
            </a:r>
            <a:endParaRPr sz="15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16"/>
          <p:cNvSpPr/>
          <p:nvPr/>
        </p:nvSpPr>
        <p:spPr>
          <a:xfrm>
            <a:off x="304800" y="3753221"/>
            <a:ext cx="2743200" cy="838200"/>
          </a:xfrm>
          <a:prstGeom prst="roundRect">
            <a:avLst>
              <a:gd fmla="val 7273" name="adj"/>
            </a:avLst>
          </a:prstGeom>
          <a:solidFill>
            <a:srgbClr val="F4F6F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16"/>
          <p:cNvSpPr/>
          <p:nvPr/>
        </p:nvSpPr>
        <p:spPr>
          <a:xfrm>
            <a:off x="457200" y="3905621"/>
            <a:ext cx="24873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FF6B35"/>
              </a:buClr>
              <a:buSzPts val="1350"/>
              <a:buFont typeface="Trebuchet MS"/>
              <a:buNone/>
            </a:pPr>
            <a:r>
              <a:rPr b="1" lang="en" sz="1350">
                <a:solidFill>
                  <a:srgbClr val="FF6B35"/>
                </a:solidFill>
                <a:latin typeface="Trebuchet MS"/>
                <a:ea typeface="Trebuchet MS"/>
                <a:cs typeface="Trebuchet MS"/>
                <a:sym typeface="Trebuchet MS"/>
              </a:rPr>
              <a:t>9+ Formats</a:t>
            </a:r>
            <a:endParaRPr sz="135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16"/>
          <p:cNvSpPr/>
          <p:nvPr/>
        </p:nvSpPr>
        <p:spPr>
          <a:xfrm>
            <a:off x="457200" y="4210421"/>
            <a:ext cx="24873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50"/>
              <a:buFont typeface="Arial"/>
              <a:buNone/>
            </a:pPr>
            <a:r>
              <a:rPr lang="en" sz="105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AWQ, NVFP4, ExL3, GGUF...</a:t>
            </a:r>
            <a:endParaRPr sz="105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16"/>
          <p:cNvSpPr/>
          <p:nvPr/>
        </p:nvSpPr>
        <p:spPr>
          <a:xfrm>
            <a:off x="3200400" y="3753221"/>
            <a:ext cx="2743200" cy="838200"/>
          </a:xfrm>
          <a:prstGeom prst="roundRect">
            <a:avLst>
              <a:gd fmla="val 7273" name="adj"/>
            </a:avLst>
          </a:prstGeom>
          <a:solidFill>
            <a:srgbClr val="F4F6F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16"/>
          <p:cNvSpPr/>
          <p:nvPr/>
        </p:nvSpPr>
        <p:spPr>
          <a:xfrm>
            <a:off x="3352800" y="3905621"/>
            <a:ext cx="24873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FF6B35"/>
              </a:buClr>
              <a:buSzPts val="1350"/>
              <a:buFont typeface="Trebuchet MS"/>
              <a:buNone/>
            </a:pPr>
            <a:r>
              <a:rPr b="1" lang="en" sz="1350">
                <a:solidFill>
                  <a:srgbClr val="FF6B35"/>
                </a:solidFill>
                <a:latin typeface="Trebuchet MS"/>
                <a:ea typeface="Trebuchet MS"/>
                <a:cs typeface="Trebuchet MS"/>
                <a:sym typeface="Trebuchet MS"/>
              </a:rPr>
              <a:t>20% Accuracy Range</a:t>
            </a:r>
            <a:endParaRPr sz="135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16"/>
          <p:cNvSpPr/>
          <p:nvPr/>
        </p:nvSpPr>
        <p:spPr>
          <a:xfrm>
            <a:off x="3352800" y="4210421"/>
            <a:ext cx="24873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50"/>
              <a:buFont typeface="Arial"/>
              <a:buNone/>
            </a:pPr>
            <a:r>
              <a:rPr lang="en" sz="105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75-96% of baseline</a:t>
            </a:r>
            <a:endParaRPr sz="105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16"/>
          <p:cNvSpPr/>
          <p:nvPr/>
        </p:nvSpPr>
        <p:spPr>
          <a:xfrm>
            <a:off x="6096000" y="3753219"/>
            <a:ext cx="2743200" cy="838200"/>
          </a:xfrm>
          <a:prstGeom prst="roundRect">
            <a:avLst>
              <a:gd fmla="val 7273" name="adj"/>
            </a:avLst>
          </a:prstGeom>
          <a:solidFill>
            <a:srgbClr val="F4F6F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16"/>
          <p:cNvSpPr/>
          <p:nvPr/>
        </p:nvSpPr>
        <p:spPr>
          <a:xfrm>
            <a:off x="6248400" y="3905619"/>
            <a:ext cx="24873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FF6B35"/>
              </a:buClr>
              <a:buSzPts val="1350"/>
              <a:buFont typeface="Trebuchet MS"/>
              <a:buNone/>
            </a:pPr>
            <a:r>
              <a:rPr b="1" lang="en" sz="1350">
                <a:solidFill>
                  <a:srgbClr val="FF6B35"/>
                </a:solidFill>
                <a:latin typeface="Trebuchet MS"/>
                <a:ea typeface="Trebuchet MS"/>
                <a:cs typeface="Trebuchet MS"/>
                <a:sym typeface="Trebuchet MS"/>
              </a:rPr>
              <a:t>Major Throughput</a:t>
            </a:r>
            <a:r>
              <a:rPr b="1" lang="en" sz="1350">
                <a:solidFill>
                  <a:srgbClr val="FF6B35"/>
                </a:solidFill>
                <a:latin typeface="Trebuchet MS"/>
                <a:ea typeface="Trebuchet MS"/>
                <a:cs typeface="Trebuchet MS"/>
                <a:sym typeface="Trebuchet MS"/>
              </a:rPr>
              <a:t> Differences</a:t>
            </a:r>
            <a:endParaRPr sz="135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16"/>
          <p:cNvSpPr/>
          <p:nvPr/>
        </p:nvSpPr>
        <p:spPr>
          <a:xfrm>
            <a:off x="6248400" y="4210419"/>
            <a:ext cx="24873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50"/>
              <a:buFont typeface="Arial"/>
              <a:buNone/>
            </a:pPr>
            <a:r>
              <a:rPr lang="en" sz="105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Platform &amp; format dependent</a:t>
            </a:r>
            <a:endParaRPr sz="105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Memory Footprint Comparison</a:t>
            </a:r>
            <a:endParaRPr/>
          </a:p>
        </p:txBody>
      </p:sp>
      <p:pic>
        <p:nvPicPr>
          <p:cNvPr id="110" name="Google Shape;110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8600" y="1219725"/>
            <a:ext cx="8686800" cy="381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 Setup and Methodology</a:t>
            </a:r>
            <a:endParaRPr/>
          </a:p>
        </p:txBody>
      </p:sp>
      <p:sp>
        <p:nvSpPr>
          <p:cNvPr id="116" name="Google Shape;116;p18"/>
          <p:cNvSpPr/>
          <p:nvPr/>
        </p:nvSpPr>
        <p:spPr>
          <a:xfrm>
            <a:off x="304800" y="1547000"/>
            <a:ext cx="41970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2E86AB"/>
              </a:buClr>
              <a:buSzPts val="1500"/>
              <a:buFont typeface="Trebuchet MS"/>
              <a:buNone/>
            </a:pPr>
            <a:r>
              <a:rPr b="1" lang="en" sz="1500">
                <a:solidFill>
                  <a:srgbClr val="2E86AB"/>
                </a:solidFill>
                <a:latin typeface="Trebuchet MS"/>
                <a:ea typeface="Trebuchet MS"/>
                <a:cs typeface="Trebuchet MS"/>
                <a:sym typeface="Trebuchet MS"/>
              </a:rPr>
              <a:t>Formats Tested</a:t>
            </a:r>
            <a:endParaRPr sz="15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18"/>
          <p:cNvSpPr/>
          <p:nvPr/>
        </p:nvSpPr>
        <p:spPr>
          <a:xfrm>
            <a:off x="304800" y="1813700"/>
            <a:ext cx="4114800" cy="8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6200" spcFirstLastPara="1" rIns="0" wrap="square" tIns="0">
            <a:noAutofit/>
          </a:bodyPr>
          <a:lstStyle/>
          <a:p>
            <a:pPr indent="-85725" lvl="0" marL="7620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350"/>
              <a:buFont typeface="Arial"/>
              <a:buChar char="•"/>
            </a:pPr>
            <a:r>
              <a:rPr b="1" lang="en" sz="135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NVIDIA:</a:t>
            </a:r>
            <a:r>
              <a:rPr lang="en" sz="135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 AWQ, NVFP4, FP8</a:t>
            </a:r>
            <a:r>
              <a:rPr lang="en" sz="135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n" sz="135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Ex</a:t>
            </a:r>
            <a:r>
              <a:rPr lang="en" sz="1350">
                <a:solidFill>
                  <a:srgbClr val="1A1A1A"/>
                </a:solidFill>
              </a:rPr>
              <a:t>l</a:t>
            </a:r>
            <a:r>
              <a:rPr lang="en" sz="135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3, GGUF variants</a:t>
            </a:r>
            <a:endParaRPr sz="135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5725" lvl="0" marL="7620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350"/>
              <a:buFont typeface="Arial"/>
              <a:buChar char="•"/>
            </a:pPr>
            <a:r>
              <a:rPr b="1" lang="en" sz="135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Apple:</a:t>
            </a:r>
            <a:r>
              <a:rPr lang="en" sz="135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 MLX, DWQ, MXFP4</a:t>
            </a:r>
            <a:endParaRPr sz="135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18"/>
          <p:cNvSpPr/>
          <p:nvPr/>
        </p:nvSpPr>
        <p:spPr>
          <a:xfrm>
            <a:off x="304800" y="2690000"/>
            <a:ext cx="41970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2E86AB"/>
              </a:buClr>
              <a:buSzPts val="1500"/>
              <a:buFont typeface="Trebuchet MS"/>
              <a:buNone/>
            </a:pPr>
            <a:r>
              <a:rPr b="1" lang="en" sz="1500">
                <a:solidFill>
                  <a:srgbClr val="2E86AB"/>
                </a:solidFill>
                <a:latin typeface="Trebuchet MS"/>
                <a:ea typeface="Trebuchet MS"/>
                <a:cs typeface="Trebuchet MS"/>
                <a:sym typeface="Trebuchet MS"/>
              </a:rPr>
              <a:t>Hardware</a:t>
            </a:r>
            <a:endParaRPr sz="15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18"/>
          <p:cNvSpPr/>
          <p:nvPr/>
        </p:nvSpPr>
        <p:spPr>
          <a:xfrm>
            <a:off x="304800" y="2956700"/>
            <a:ext cx="4114800" cy="8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6200" spcFirstLastPara="1" rIns="0" wrap="square" tIns="0">
            <a:noAutofit/>
          </a:bodyPr>
          <a:lstStyle/>
          <a:p>
            <a:pPr indent="-85725" lvl="0" marL="7620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350"/>
              <a:buFont typeface="Arial"/>
              <a:buChar char="•"/>
            </a:pPr>
            <a:r>
              <a:rPr lang="en" sz="135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NVIDIA RTX 6000 Pro </a:t>
            </a:r>
            <a:r>
              <a:rPr lang="en" sz="1350">
                <a:solidFill>
                  <a:srgbClr val="1A1A1A"/>
                </a:solidFill>
              </a:rPr>
              <a:t>Blackwell</a:t>
            </a:r>
            <a:endParaRPr sz="135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5725" lvl="0" marL="76200" marR="0" rtl="0" algn="l">
              <a:lnSpc>
                <a:spcPct val="155555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350"/>
              <a:buFont typeface="Arial"/>
              <a:buChar char="•"/>
            </a:pPr>
            <a:r>
              <a:rPr lang="en" sz="135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Apple M3 Ultra</a:t>
            </a:r>
            <a:endParaRPr sz="135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18"/>
          <p:cNvSpPr/>
          <p:nvPr/>
        </p:nvSpPr>
        <p:spPr>
          <a:xfrm>
            <a:off x="4724400" y="1470799"/>
            <a:ext cx="41970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2E86AB"/>
              </a:buClr>
              <a:buSzPts val="1500"/>
              <a:buFont typeface="Trebuchet MS"/>
              <a:buNone/>
            </a:pPr>
            <a:r>
              <a:rPr b="1" lang="en" sz="1500">
                <a:solidFill>
                  <a:srgbClr val="2E86AB"/>
                </a:solidFill>
                <a:latin typeface="Trebuchet MS"/>
                <a:ea typeface="Trebuchet MS"/>
                <a:cs typeface="Trebuchet MS"/>
                <a:sym typeface="Trebuchet MS"/>
              </a:rPr>
              <a:t>Benchmarks</a:t>
            </a:r>
            <a:endParaRPr sz="15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18"/>
          <p:cNvSpPr/>
          <p:nvPr/>
        </p:nvSpPr>
        <p:spPr>
          <a:xfrm>
            <a:off x="4724400" y="1737500"/>
            <a:ext cx="4114800" cy="723900"/>
          </a:xfrm>
          <a:prstGeom prst="roundRect">
            <a:avLst>
              <a:gd fmla="val 8421" name="adj"/>
            </a:avLst>
          </a:prstGeom>
          <a:solidFill>
            <a:srgbClr val="F4F6F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2" name="Google Shape;122;p18"/>
          <p:cNvCxnSpPr/>
          <p:nvPr/>
        </p:nvCxnSpPr>
        <p:spPr>
          <a:xfrm>
            <a:off x="4743450" y="1737500"/>
            <a:ext cx="0" cy="723900"/>
          </a:xfrm>
          <a:prstGeom prst="straightConnector1">
            <a:avLst/>
          </a:prstGeom>
          <a:noFill/>
          <a:ln cap="flat" cmpd="sng" w="38100">
            <a:solidFill>
              <a:srgbClr val="00B4A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3" name="Google Shape;123;p18"/>
          <p:cNvSpPr/>
          <p:nvPr/>
        </p:nvSpPr>
        <p:spPr>
          <a:xfrm>
            <a:off x="4876800" y="1851800"/>
            <a:ext cx="39252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B4A6"/>
              </a:buClr>
              <a:buSzPts val="1200"/>
              <a:buFont typeface="Trebuchet MS"/>
              <a:buNone/>
            </a:pPr>
            <a:r>
              <a:rPr b="1" lang="en" sz="1200">
                <a:solidFill>
                  <a:srgbClr val="00B4A6"/>
                </a:solidFill>
                <a:latin typeface="Trebuchet MS"/>
                <a:ea typeface="Trebuchet MS"/>
                <a:cs typeface="Trebuchet MS"/>
                <a:sym typeface="Trebuchet MS"/>
              </a:rPr>
              <a:t>Accuracy</a:t>
            </a:r>
            <a:endParaRPr sz="1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18"/>
          <p:cNvSpPr/>
          <p:nvPr/>
        </p:nvSpPr>
        <p:spPr>
          <a:xfrm>
            <a:off x="4876800" y="2118500"/>
            <a:ext cx="39252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50"/>
              <a:buFont typeface="Arial"/>
              <a:buNone/>
            </a:pPr>
            <a:r>
              <a:rPr lang="en" sz="105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LiveBench</a:t>
            </a:r>
            <a:r>
              <a:rPr lang="en" sz="105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" sz="105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Aider Polyglot</a:t>
            </a:r>
            <a:endParaRPr sz="105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4724400" y="2461400"/>
            <a:ext cx="4114800" cy="723900"/>
          </a:xfrm>
          <a:prstGeom prst="roundRect">
            <a:avLst>
              <a:gd fmla="val 8421" name="adj"/>
            </a:avLst>
          </a:prstGeom>
          <a:solidFill>
            <a:srgbClr val="F4F6F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6" name="Google Shape;126;p18"/>
          <p:cNvCxnSpPr/>
          <p:nvPr/>
        </p:nvCxnSpPr>
        <p:spPr>
          <a:xfrm>
            <a:off x="4743450" y="2461400"/>
            <a:ext cx="0" cy="723900"/>
          </a:xfrm>
          <a:prstGeom prst="straightConnector1">
            <a:avLst/>
          </a:prstGeom>
          <a:noFill/>
          <a:ln cap="flat" cmpd="sng" w="38100">
            <a:solidFill>
              <a:srgbClr val="00B4A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7" name="Google Shape;127;p18"/>
          <p:cNvSpPr/>
          <p:nvPr/>
        </p:nvSpPr>
        <p:spPr>
          <a:xfrm>
            <a:off x="4876800" y="2575700"/>
            <a:ext cx="39252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B4A6"/>
              </a:buClr>
              <a:buSzPts val="1200"/>
              <a:buFont typeface="Trebuchet MS"/>
              <a:buNone/>
            </a:pPr>
            <a:r>
              <a:rPr b="1" lang="en" sz="1200">
                <a:solidFill>
                  <a:srgbClr val="00B4A6"/>
                </a:solidFill>
                <a:latin typeface="Trebuchet MS"/>
                <a:ea typeface="Trebuchet MS"/>
                <a:cs typeface="Trebuchet MS"/>
                <a:sym typeface="Trebuchet MS"/>
              </a:rPr>
              <a:t>Speed</a:t>
            </a:r>
            <a:endParaRPr sz="1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18"/>
          <p:cNvSpPr/>
          <p:nvPr/>
        </p:nvSpPr>
        <p:spPr>
          <a:xfrm>
            <a:off x="4876800" y="2842400"/>
            <a:ext cx="39252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50"/>
              <a:buFont typeface="Arial"/>
              <a:buNone/>
            </a:pPr>
            <a:r>
              <a:rPr lang="en" sz="1050" u="sng">
                <a:solidFill>
                  <a:schemeClr val="hlink"/>
                </a:solidFill>
                <a:hlinkClick r:id="rId5"/>
              </a:rPr>
              <a:t>vLLM benchmark-serve</a:t>
            </a:r>
            <a:r>
              <a:rPr lang="en" sz="1050">
                <a:solidFill>
                  <a:srgbClr val="1A1A1A"/>
                </a:solidFill>
              </a:rPr>
              <a:t>, </a:t>
            </a:r>
            <a:r>
              <a:rPr lang="en" sz="1050" u="sng">
                <a:solidFill>
                  <a:schemeClr val="hlink"/>
                </a:solidFill>
                <a:hlinkClick r:id="rId6"/>
              </a:rPr>
              <a:t>llmperf</a:t>
            </a:r>
            <a:r>
              <a:rPr lang="en" sz="1050">
                <a:solidFill>
                  <a:srgbClr val="1A1A1A"/>
                </a:solidFill>
              </a:rPr>
              <a:t>; s</a:t>
            </a:r>
            <a:r>
              <a:rPr lang="en" sz="105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ingle &amp; concurrent (10-50)</a:t>
            </a:r>
            <a:endParaRPr sz="105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18"/>
          <p:cNvSpPr/>
          <p:nvPr/>
        </p:nvSpPr>
        <p:spPr>
          <a:xfrm>
            <a:off x="4724400" y="3185300"/>
            <a:ext cx="4114800" cy="723900"/>
          </a:xfrm>
          <a:prstGeom prst="roundRect">
            <a:avLst>
              <a:gd fmla="val 8421" name="adj"/>
            </a:avLst>
          </a:prstGeom>
          <a:solidFill>
            <a:srgbClr val="F4F6F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30" name="Google Shape;130;p18"/>
          <p:cNvCxnSpPr/>
          <p:nvPr/>
        </p:nvCxnSpPr>
        <p:spPr>
          <a:xfrm>
            <a:off x="4743450" y="3185300"/>
            <a:ext cx="0" cy="723900"/>
          </a:xfrm>
          <a:prstGeom prst="straightConnector1">
            <a:avLst/>
          </a:prstGeom>
          <a:noFill/>
          <a:ln cap="flat" cmpd="sng" w="38100">
            <a:solidFill>
              <a:srgbClr val="00B4A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1" name="Google Shape;131;p18"/>
          <p:cNvSpPr/>
          <p:nvPr/>
        </p:nvSpPr>
        <p:spPr>
          <a:xfrm>
            <a:off x="4876800" y="3299600"/>
            <a:ext cx="39252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B4A6"/>
              </a:buClr>
              <a:buSzPts val="1200"/>
              <a:buFont typeface="Trebuchet MS"/>
              <a:buNone/>
            </a:pPr>
            <a:r>
              <a:rPr b="1" lang="en" sz="1200">
                <a:solidFill>
                  <a:srgbClr val="00B4A6"/>
                </a:solidFill>
                <a:latin typeface="Trebuchet MS"/>
                <a:ea typeface="Trebuchet MS"/>
                <a:cs typeface="Trebuchet MS"/>
                <a:sym typeface="Trebuchet MS"/>
              </a:rPr>
              <a:t>Models</a:t>
            </a:r>
            <a:endParaRPr sz="1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18"/>
          <p:cNvSpPr/>
          <p:nvPr/>
        </p:nvSpPr>
        <p:spPr>
          <a:xfrm>
            <a:off x="4876800" y="3566299"/>
            <a:ext cx="39252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50"/>
              <a:buFont typeface="Arial"/>
              <a:buNone/>
            </a:pPr>
            <a:r>
              <a:rPr lang="en" sz="105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Qwen3-32B, Qwen3-8B (for a few comparison</a:t>
            </a:r>
            <a:r>
              <a:rPr lang="en" sz="1050">
                <a:solidFill>
                  <a:srgbClr val="1A1A1A"/>
                </a:solidFill>
              </a:rPr>
              <a:t>s on Apple)</a:t>
            </a:r>
            <a:endParaRPr sz="105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Details matter with open source models</a:t>
            </a:r>
            <a:r>
              <a:rPr lang="en"/>
              <a:t> (Aider blog, Nov 2024)</a:t>
            </a:r>
            <a:endParaRPr/>
          </a:p>
          <a:p>
            <a:pPr indent="0" lvl="0" marL="9144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Inspiration</a:t>
            </a:r>
            <a:endParaRPr/>
          </a:p>
        </p:txBody>
      </p:sp>
      <p:pic>
        <p:nvPicPr>
          <p:cNvPr id="139" name="Google Shape;13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39325" y="1609850"/>
            <a:ext cx="5465352" cy="3641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Inspiration (cont)</a:t>
            </a:r>
            <a:endParaRPr/>
          </a:p>
        </p:txBody>
      </p:sp>
      <p:sp>
        <p:nvSpPr>
          <p:cNvPr id="145" name="Google Shape;145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Unsloth Dynamic GGUFs on Aider Polyglot</a:t>
            </a:r>
            <a:r>
              <a:rPr lang="en"/>
              <a:t> (unsloth, Sep 2025)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6" name="Google Shape;14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1038" y="1592112"/>
            <a:ext cx="7541925" cy="36432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1F2157"/>
      </a:dk1>
      <a:lt1>
        <a:srgbClr val="FFFFFF"/>
      </a:lt1>
      <a:dk2>
        <a:srgbClr val="444444"/>
      </a:dk2>
      <a:lt2>
        <a:srgbClr val="666666"/>
      </a:lt2>
      <a:accent1>
        <a:srgbClr val="05145D"/>
      </a:accent1>
      <a:accent2>
        <a:srgbClr val="00B0F5"/>
      </a:accent2>
      <a:accent3>
        <a:srgbClr val="77C910"/>
      </a:accent3>
      <a:accent4>
        <a:srgbClr val="FF0005"/>
      </a:accent4>
      <a:accent5>
        <a:srgbClr val="FFAD09"/>
      </a:accent5>
      <a:accent6>
        <a:srgbClr val="CD9964"/>
      </a:accent6>
      <a:hlink>
        <a:srgbClr val="1F215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